
<file path=[Content_Types].xml><?xml version="1.0" encoding="utf-8"?>
<Types xmlns="http://schemas.openxmlformats.org/package/2006/content-types">
  <Default Extension="jp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6" roundtripDataSignature="AMtx7mgCvfau16VEyybXr3ri8ahrL17IY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ylor Cesarsk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839" autoAdjust="0"/>
  </p:normalViewPr>
  <p:slideViewPr>
    <p:cSldViewPr snapToGrid="0">
      <p:cViewPr varScale="1">
        <p:scale>
          <a:sx n="109" d="100"/>
          <a:sy n="109" d="100"/>
        </p:scale>
        <p:origin x="1674"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7" Type="http://schemas.openxmlformats.org/officeDocument/2006/relationships/commentAuthors" Target="commentAuthors.xml"/><Relationship Id="rId2" Type="http://schemas.openxmlformats.org/officeDocument/2006/relationships/slide" Target="slides/slide1.xml"/><Relationship Id="rId16" Type="http://customschemas.google.com/relationships/presentationmetadata" Target="meta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media1.m4a>
</file>

<file path=ppt/media/media2.m4a>
</file>

<file path=ppt/media/media3.m4a>
</file>

<file path=ppt/media/media4.mp3>
</file>

<file path=ppt/media/media5.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and welcome to our Statistics 542 Consulting Project entitled “Bridging the Gap: Comparing Employer and Educator Expectations in Small Animal Dentistry.” Our statistical consulting team includes Brock Akerman, Hanan Ali, and Taylor Cesarski.</a:t>
            </a:r>
            <a:endParaRPr dirty="0"/>
          </a:p>
        </p:txBody>
      </p:sp>
      <p:sp>
        <p:nvSpPr>
          <p:cNvPr id="81" name="Google Shape;8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3369d5140c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3369d5140c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We will be consulting with our client, Dr. Mariea Ross-Estrada from the college of Veterinary Medicine. Through our research, we aim to answer the following question: How do small animal primary care employers (medical directors and practice owners) and primary care veterinary educators differ in regards to their expectations of early career veterinary graduates’ competencies in small animal dentistry?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369d5140c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369d5140c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 motivation for this research study stemmed from our client’s own experience with gaps in her education related to small animal dentistry. Many Doctor of Veterinary Medicine programs lack a board-certified dentist on staff, and Dr. Ross-Estrada discovered that her colleagues had faced similar challenges. Most had to rely heavily on on-the-job training to develop the necessary dentistry skills. As a result, our client wanted to explore whether others also perceive a gap between the competencies taught in veterinary school and the skills employers expect early-career veterinarians to possess.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369d5140c9_0_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369d5140c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369d5140c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369d5140c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369d5140c9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369d5140c9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369d5140c9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369d5140c9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369d5140c9_0_3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3369d5140c9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369d5140c9_0_4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369d5140c9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685800" y="1597820"/>
            <a:ext cx="7772400" cy="110251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4" name="Google Shape;14;p3"/>
          <p:cNvSpPr txBox="1">
            <a:spLocks noGrp="1"/>
          </p:cNvSpPr>
          <p:nvPr>
            <p:ph type="subTitle" idx="1"/>
          </p:nvPr>
        </p:nvSpPr>
        <p:spPr>
          <a:xfrm>
            <a:off x="1371600" y="2914650"/>
            <a:ext cx="6400800" cy="1314450"/>
          </a:xfrm>
          <a:prstGeom prst="rect">
            <a:avLst/>
          </a:prstGeom>
          <a:noFill/>
          <a:ln>
            <a:noFill/>
          </a:ln>
        </p:spPr>
        <p:txBody>
          <a:bodyPr spcFirstLastPara="1" wrap="square" lIns="91425" tIns="45700" rIns="91425" bIns="45700" anchor="t" anchorCtr="0">
            <a:noAutofit/>
          </a:bodyPr>
          <a:lstStyle>
            <a:lvl1pPr lvl="0" algn="ctr">
              <a:spcBef>
                <a:spcPts val="480"/>
              </a:spcBef>
              <a:spcAft>
                <a:spcPts val="0"/>
              </a:spcAft>
              <a:buClr>
                <a:srgbClr val="888888"/>
              </a:buClr>
              <a:buSzPts val="2400"/>
              <a:buNone/>
              <a:defRPr>
                <a:solidFill>
                  <a:srgbClr val="888888"/>
                </a:solidFill>
              </a:defRPr>
            </a:lvl1pPr>
            <a:lvl2pPr lvl="1" algn="ctr">
              <a:spcBef>
                <a:spcPts val="480"/>
              </a:spcBef>
              <a:spcAft>
                <a:spcPts val="0"/>
              </a:spcAft>
              <a:buClr>
                <a:srgbClr val="888888"/>
              </a:buClr>
              <a:buSzPts val="2400"/>
              <a:buNone/>
              <a:defRPr>
                <a:solidFill>
                  <a:srgbClr val="888888"/>
                </a:solidFill>
              </a:defRPr>
            </a:lvl2pPr>
            <a:lvl3pPr lvl="2" algn="ctr">
              <a:spcBef>
                <a:spcPts val="360"/>
              </a:spcBef>
              <a:spcAft>
                <a:spcPts val="0"/>
              </a:spcAft>
              <a:buClr>
                <a:srgbClr val="888888"/>
              </a:buClr>
              <a:buSzPts val="1800"/>
              <a:buNone/>
              <a:defRPr>
                <a:solidFill>
                  <a:srgbClr val="888888"/>
                </a:solidFill>
              </a:defRPr>
            </a:lvl3pPr>
            <a:lvl4pPr lvl="3" algn="ctr">
              <a:spcBef>
                <a:spcPts val="280"/>
              </a:spcBef>
              <a:spcAft>
                <a:spcPts val="0"/>
              </a:spcAft>
              <a:buClr>
                <a:srgbClr val="888888"/>
              </a:buClr>
              <a:buSzPts val="14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5" name="Google Shape;15;p3"/>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3"/>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7"/>
        <p:cNvGrpSpPr/>
        <p:nvPr/>
      </p:nvGrpSpPr>
      <p:grpSpPr>
        <a:xfrm>
          <a:off x="0" y="0"/>
          <a:ext cx="0" cy="0"/>
          <a:chOff x="0" y="0"/>
          <a:chExt cx="0" cy="0"/>
        </a:xfrm>
      </p:grpSpPr>
      <p:sp>
        <p:nvSpPr>
          <p:cNvPr id="68" name="Google Shape;68;p12"/>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9" name="Google Shape;69;p12"/>
          <p:cNvSpPr txBox="1">
            <a:spLocks noGrp="1"/>
          </p:cNvSpPr>
          <p:nvPr>
            <p:ph type="body" idx="1"/>
          </p:nvPr>
        </p:nvSpPr>
        <p:spPr>
          <a:xfrm rot="5400000">
            <a:off x="3408164" y="-684014"/>
            <a:ext cx="2327672"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0" name="Google Shape;70;p12"/>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2"/>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rot="5400000">
            <a:off x="5463778" y="1371602"/>
            <a:ext cx="4388644" cy="2057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5" name="Google Shape;75;p13"/>
          <p:cNvSpPr txBox="1">
            <a:spLocks noGrp="1"/>
          </p:cNvSpPr>
          <p:nvPr>
            <p:ph type="body" idx="1"/>
          </p:nvPr>
        </p:nvSpPr>
        <p:spPr>
          <a:xfrm rot="5400000">
            <a:off x="1272778" y="-609598"/>
            <a:ext cx="4388644"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6" name="Google Shape;76;p13"/>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3"/>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0" name="Google Shape;20;p4"/>
          <p:cNvSpPr txBox="1">
            <a:spLocks noGrp="1"/>
          </p:cNvSpPr>
          <p:nvPr>
            <p:ph type="body" idx="1"/>
          </p:nvPr>
        </p:nvSpPr>
        <p:spPr>
          <a:xfrm>
            <a:off x="457200" y="2266950"/>
            <a:ext cx="8229600" cy="2327672"/>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4"/>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4"/>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722313" y="1035563"/>
            <a:ext cx="7772400" cy="1021556"/>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6" name="Google Shape;26;p5"/>
          <p:cNvSpPr txBox="1">
            <a:spLocks noGrp="1"/>
          </p:cNvSpPr>
          <p:nvPr>
            <p:ph type="body" idx="1"/>
          </p:nvPr>
        </p:nvSpPr>
        <p:spPr>
          <a:xfrm>
            <a:off x="722313" y="2180035"/>
            <a:ext cx="7772400" cy="1125140"/>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27" name="Google Shape;27;p5"/>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5"/>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2" name="Google Shape;32;p6"/>
          <p:cNvSpPr txBox="1">
            <a:spLocks noGrp="1"/>
          </p:cNvSpPr>
          <p:nvPr>
            <p:ph type="body" idx="1"/>
          </p:nvPr>
        </p:nvSpPr>
        <p:spPr>
          <a:xfrm>
            <a:off x="457200" y="1476377"/>
            <a:ext cx="4038600" cy="3118247"/>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3" name="Google Shape;33;p6"/>
          <p:cNvSpPr txBox="1">
            <a:spLocks noGrp="1"/>
          </p:cNvSpPr>
          <p:nvPr>
            <p:ph type="body" idx="2"/>
          </p:nvPr>
        </p:nvSpPr>
        <p:spPr>
          <a:xfrm>
            <a:off x="4648200" y="1476377"/>
            <a:ext cx="4038600" cy="3118247"/>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4" name="Google Shape;34;p6"/>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6"/>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457203" y="650504"/>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9" name="Google Shape;39;p7"/>
          <p:cNvSpPr txBox="1">
            <a:spLocks noGrp="1"/>
          </p:cNvSpPr>
          <p:nvPr>
            <p:ph type="body" idx="1"/>
          </p:nvPr>
        </p:nvSpPr>
        <p:spPr>
          <a:xfrm>
            <a:off x="457200" y="1631156"/>
            <a:ext cx="4040188" cy="2963466"/>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0" name="Google Shape;40;p7"/>
          <p:cNvSpPr txBox="1">
            <a:spLocks noGrp="1"/>
          </p:cNvSpPr>
          <p:nvPr>
            <p:ph type="body" idx="2"/>
          </p:nvPr>
        </p:nvSpPr>
        <p:spPr>
          <a:xfrm>
            <a:off x="4645028" y="1631156"/>
            <a:ext cx="4041775" cy="2963466"/>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1" name="Google Shape;41;p7"/>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7"/>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6" name="Google Shape;46;p8"/>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8"/>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9"/>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9"/>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3"/>
        <p:cNvGrpSpPr/>
        <p:nvPr/>
      </p:nvGrpSpPr>
      <p:grpSpPr>
        <a:xfrm>
          <a:off x="0" y="0"/>
          <a:ext cx="0" cy="0"/>
          <a:chOff x="0" y="0"/>
          <a:chExt cx="0" cy="0"/>
        </a:xfrm>
      </p:grpSpPr>
      <p:sp>
        <p:nvSpPr>
          <p:cNvPr id="54" name="Google Shape;54;p10"/>
          <p:cNvSpPr txBox="1">
            <a:spLocks noGrp="1"/>
          </p:cNvSpPr>
          <p:nvPr>
            <p:ph type="title"/>
          </p:nvPr>
        </p:nvSpPr>
        <p:spPr>
          <a:xfrm>
            <a:off x="457203" y="204787"/>
            <a:ext cx="3008313" cy="8715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5" name="Google Shape;55;p10"/>
          <p:cNvSpPr txBox="1">
            <a:spLocks noGrp="1"/>
          </p:cNvSpPr>
          <p:nvPr>
            <p:ph type="body" idx="1"/>
          </p:nvPr>
        </p:nvSpPr>
        <p:spPr>
          <a:xfrm>
            <a:off x="3575050" y="204789"/>
            <a:ext cx="5111750" cy="4389835"/>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6" name="Google Shape;56;p10"/>
          <p:cNvSpPr txBox="1">
            <a:spLocks noGrp="1"/>
          </p:cNvSpPr>
          <p:nvPr>
            <p:ph type="body" idx="2"/>
          </p:nvPr>
        </p:nvSpPr>
        <p:spPr>
          <a:xfrm>
            <a:off x="457203" y="1076327"/>
            <a:ext cx="3008313" cy="3518297"/>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7" name="Google Shape;57;p10"/>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0"/>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0"/>
        <p:cNvGrpSpPr/>
        <p:nvPr/>
      </p:nvGrpSpPr>
      <p:grpSpPr>
        <a:xfrm>
          <a:off x="0" y="0"/>
          <a:ext cx="0" cy="0"/>
          <a:chOff x="0" y="0"/>
          <a:chExt cx="0" cy="0"/>
        </a:xfrm>
      </p:grpSpPr>
      <p:sp>
        <p:nvSpPr>
          <p:cNvPr id="61" name="Google Shape;61;p11"/>
          <p:cNvSpPr txBox="1">
            <a:spLocks noGrp="1"/>
          </p:cNvSpPr>
          <p:nvPr>
            <p:ph type="title"/>
          </p:nvPr>
        </p:nvSpPr>
        <p:spPr>
          <a:xfrm>
            <a:off x="1792288" y="3600451"/>
            <a:ext cx="5486400" cy="42505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2" name="Google Shape;62;p11"/>
          <p:cNvSpPr>
            <a:spLocks noGrp="1"/>
          </p:cNvSpPr>
          <p:nvPr>
            <p:ph type="pic" idx="2"/>
          </p:nvPr>
        </p:nvSpPr>
        <p:spPr>
          <a:xfrm>
            <a:off x="1792288" y="459581"/>
            <a:ext cx="5486400" cy="3086100"/>
          </a:xfrm>
          <a:prstGeom prst="rect">
            <a:avLst/>
          </a:prstGeom>
          <a:noFill/>
          <a:ln>
            <a:noFill/>
          </a:ln>
        </p:spPr>
      </p:sp>
      <p:sp>
        <p:nvSpPr>
          <p:cNvPr id="63" name="Google Shape;63;p11"/>
          <p:cNvSpPr txBox="1">
            <a:spLocks noGrp="1"/>
          </p:cNvSpPr>
          <p:nvPr>
            <p:ph type="body" idx="1"/>
          </p:nvPr>
        </p:nvSpPr>
        <p:spPr>
          <a:xfrm>
            <a:off x="1792288" y="4025504"/>
            <a:ext cx="5486400" cy="603647"/>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4" name="Google Shape;64;p11"/>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1"/>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200" b="1" i="0" u="none" strike="noStrike" cap="none">
                <a:solidFill>
                  <a:schemeClr val="dk1"/>
                </a:solidFill>
                <a:latin typeface="Arial"/>
                <a:ea typeface="Arial"/>
                <a:cs typeface="Arial"/>
                <a:sym typeface="Arial"/>
              </a:defRPr>
            </a:lvl1pPr>
            <a:lvl2pPr marR="0" lvl="1" algn="ctr" rtl="0">
              <a:spcBef>
                <a:spcPts val="0"/>
              </a:spcBef>
              <a:spcAft>
                <a:spcPts val="0"/>
              </a:spcAft>
              <a:buSzPts val="1400"/>
              <a:buNone/>
              <a:defRPr sz="3200" b="1" i="0" u="none" strike="noStrike" cap="none">
                <a:solidFill>
                  <a:schemeClr val="dk1"/>
                </a:solidFill>
                <a:latin typeface="Arial"/>
                <a:ea typeface="Arial"/>
                <a:cs typeface="Arial"/>
                <a:sym typeface="Arial"/>
              </a:defRPr>
            </a:lvl2pPr>
            <a:lvl3pPr marR="0" lvl="2" algn="ctr" rtl="0">
              <a:spcBef>
                <a:spcPts val="0"/>
              </a:spcBef>
              <a:spcAft>
                <a:spcPts val="0"/>
              </a:spcAft>
              <a:buSzPts val="1400"/>
              <a:buNone/>
              <a:defRPr sz="3200" b="1" i="0" u="none" strike="noStrike" cap="none">
                <a:solidFill>
                  <a:schemeClr val="dk1"/>
                </a:solidFill>
                <a:latin typeface="Arial"/>
                <a:ea typeface="Arial"/>
                <a:cs typeface="Arial"/>
                <a:sym typeface="Arial"/>
              </a:defRPr>
            </a:lvl3pPr>
            <a:lvl4pPr marR="0" lvl="3" algn="ctr" rtl="0">
              <a:spcBef>
                <a:spcPts val="0"/>
              </a:spcBef>
              <a:spcAft>
                <a:spcPts val="0"/>
              </a:spcAft>
              <a:buSzPts val="1400"/>
              <a:buNone/>
              <a:defRPr sz="3200" b="1" i="0" u="none" strike="noStrike" cap="none">
                <a:solidFill>
                  <a:schemeClr val="dk1"/>
                </a:solidFill>
                <a:latin typeface="Arial"/>
                <a:ea typeface="Arial"/>
                <a:cs typeface="Arial"/>
                <a:sym typeface="Arial"/>
              </a:defRPr>
            </a:lvl4pPr>
            <a:lvl5pPr marR="0" lvl="4" algn="ctr" rtl="0">
              <a:spcBef>
                <a:spcPts val="0"/>
              </a:spcBef>
              <a:spcAft>
                <a:spcPts val="0"/>
              </a:spcAft>
              <a:buSzPts val="1400"/>
              <a:buNone/>
              <a:defRPr sz="3200" b="1" i="0" u="none" strike="noStrike" cap="none">
                <a:solidFill>
                  <a:schemeClr val="dk1"/>
                </a:solidFill>
                <a:latin typeface="Arial"/>
                <a:ea typeface="Arial"/>
                <a:cs typeface="Arial"/>
                <a:sym typeface="Arial"/>
              </a:defRPr>
            </a:lvl5pPr>
            <a:lvl6pPr marR="0" lvl="5" algn="ctr" rtl="0">
              <a:spcBef>
                <a:spcPts val="0"/>
              </a:spcBef>
              <a:spcAft>
                <a:spcPts val="0"/>
              </a:spcAft>
              <a:buSzPts val="1400"/>
              <a:buNone/>
              <a:defRPr sz="3200" b="1" i="0" u="none" strike="noStrike" cap="none">
                <a:solidFill>
                  <a:schemeClr val="dk1"/>
                </a:solidFill>
                <a:latin typeface="Arial"/>
                <a:ea typeface="Arial"/>
                <a:cs typeface="Arial"/>
                <a:sym typeface="Arial"/>
              </a:defRPr>
            </a:lvl6pPr>
            <a:lvl7pPr marR="0" lvl="6" algn="ctr" rtl="0">
              <a:spcBef>
                <a:spcPts val="0"/>
              </a:spcBef>
              <a:spcAft>
                <a:spcPts val="0"/>
              </a:spcAft>
              <a:buSzPts val="1400"/>
              <a:buNone/>
              <a:defRPr sz="3200" b="1" i="0" u="none" strike="noStrike" cap="none">
                <a:solidFill>
                  <a:schemeClr val="dk1"/>
                </a:solidFill>
                <a:latin typeface="Arial"/>
                <a:ea typeface="Arial"/>
                <a:cs typeface="Arial"/>
                <a:sym typeface="Arial"/>
              </a:defRPr>
            </a:lvl7pPr>
            <a:lvl8pPr marR="0" lvl="7" algn="ctr" rtl="0">
              <a:spcBef>
                <a:spcPts val="0"/>
              </a:spcBef>
              <a:spcAft>
                <a:spcPts val="0"/>
              </a:spcAft>
              <a:buSzPts val="1400"/>
              <a:buNone/>
              <a:defRPr sz="3200" b="1" i="0" u="none" strike="noStrike" cap="none">
                <a:solidFill>
                  <a:schemeClr val="dk1"/>
                </a:solidFill>
                <a:latin typeface="Arial"/>
                <a:ea typeface="Arial"/>
                <a:cs typeface="Arial"/>
                <a:sym typeface="Arial"/>
              </a:defRPr>
            </a:lvl8pPr>
            <a:lvl9pPr marR="0" lvl="8" algn="ctr" rtl="0">
              <a:spcBef>
                <a:spcPts val="0"/>
              </a:spcBef>
              <a:spcAft>
                <a:spcPts val="0"/>
              </a:spcAft>
              <a:buSzPts val="1400"/>
              <a:buNone/>
              <a:defRPr sz="3200" b="1" i="0" u="none" strike="noStrike" cap="none">
                <a:solidFill>
                  <a:schemeClr val="dk1"/>
                </a:solidFill>
                <a:latin typeface="Arial"/>
                <a:ea typeface="Arial"/>
                <a:cs typeface="Arial"/>
                <a:sym typeface="Arial"/>
              </a:defRPr>
            </a:lvl9pPr>
          </a:lstStyle>
          <a:p>
            <a:endParaRPr/>
          </a:p>
        </p:txBody>
      </p:sp>
      <p:sp>
        <p:nvSpPr>
          <p:cNvPr id="7" name="Google Shape;7;p2"/>
          <p:cNvSpPr txBox="1">
            <a:spLocks noGrp="1"/>
          </p:cNvSpPr>
          <p:nvPr>
            <p:ph type="body" idx="1"/>
          </p:nvPr>
        </p:nvSpPr>
        <p:spPr>
          <a:xfrm>
            <a:off x="457200" y="2266950"/>
            <a:ext cx="8229600" cy="2327672"/>
          </a:xfrm>
          <a:prstGeom prst="rect">
            <a:avLst/>
          </a:prstGeom>
          <a:noFill/>
          <a:ln>
            <a:noFill/>
          </a:ln>
        </p:spPr>
        <p:txBody>
          <a:bodyPr spcFirstLastPara="1" wrap="square" lIns="91425" tIns="45700" rIns="91425" bIns="45700"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11" name="Google Shape;11;p2"/>
          <p:cNvPicPr preferRelativeResize="0"/>
          <p:nvPr/>
        </p:nvPicPr>
        <p:blipFill rotWithShape="1">
          <a:blip r:embed="rId13">
            <a:alphaModFix/>
          </a:blip>
          <a:srcRect/>
          <a:stretch/>
        </p:blipFill>
        <p:spPr>
          <a:xfrm>
            <a:off x="1" y="0"/>
            <a:ext cx="9152194" cy="4572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
          <p:cNvSpPr txBox="1">
            <a:spLocks noGrp="1"/>
          </p:cNvSpPr>
          <p:nvPr>
            <p:ph type="ctrTitle"/>
          </p:nvPr>
        </p:nvSpPr>
        <p:spPr>
          <a:xfrm>
            <a:off x="685800" y="761358"/>
            <a:ext cx="7772400" cy="19389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a:t>Bridging the Gap: Comparing Employer and Educator Expectations in Small Animal Dentistry</a:t>
            </a:r>
            <a:endParaRPr/>
          </a:p>
        </p:txBody>
      </p:sp>
      <p:sp>
        <p:nvSpPr>
          <p:cNvPr id="84" name="Google Shape;84;p1"/>
          <p:cNvSpPr txBox="1">
            <a:spLocks noGrp="1"/>
          </p:cNvSpPr>
          <p:nvPr>
            <p:ph type="subTitle" idx="1"/>
          </p:nvPr>
        </p:nvSpPr>
        <p:spPr>
          <a:xfrm>
            <a:off x="1371600" y="2914650"/>
            <a:ext cx="6400800" cy="131445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888888"/>
              </a:buClr>
              <a:buSzPts val="2400"/>
              <a:buFont typeface="Arial"/>
              <a:buNone/>
            </a:pPr>
            <a:r>
              <a:rPr lang="en-US"/>
              <a:t>Brock Akerman</a:t>
            </a:r>
            <a:endParaRPr/>
          </a:p>
          <a:p>
            <a:pPr marL="0" lvl="0" indent="0" algn="ctr" rtl="0">
              <a:spcBef>
                <a:spcPts val="0"/>
              </a:spcBef>
              <a:spcAft>
                <a:spcPts val="0"/>
              </a:spcAft>
              <a:buClr>
                <a:srgbClr val="888888"/>
              </a:buClr>
              <a:buSzPts val="2400"/>
              <a:buFont typeface="Arial"/>
              <a:buNone/>
            </a:pPr>
            <a:r>
              <a:rPr lang="en-US"/>
              <a:t>Hanan Ali</a:t>
            </a:r>
            <a:endParaRPr/>
          </a:p>
          <a:p>
            <a:pPr marL="0" lvl="0" indent="0" algn="ctr" rtl="0">
              <a:spcBef>
                <a:spcPts val="0"/>
              </a:spcBef>
              <a:spcAft>
                <a:spcPts val="0"/>
              </a:spcAft>
              <a:buClr>
                <a:srgbClr val="888888"/>
              </a:buClr>
              <a:buSzPts val="2400"/>
              <a:buFont typeface="Arial"/>
              <a:buNone/>
            </a:pPr>
            <a:r>
              <a:rPr lang="en-US"/>
              <a:t>Taylor Cesarski</a:t>
            </a:r>
            <a:endParaRPr/>
          </a:p>
        </p:txBody>
      </p:sp>
      <p:pic>
        <p:nvPicPr>
          <p:cNvPr id="2" name="Slide 1">
            <a:hlinkClick r:id="" action="ppaction://media"/>
            <a:extLst>
              <a:ext uri="{FF2B5EF4-FFF2-40B4-BE49-F238E27FC236}">
                <a16:creationId xmlns:a16="http://schemas.microsoft.com/office/drawing/2014/main" id="{E31370A6-6633-BC13-D6F3-5513F51C41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55000" y="4458607"/>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814"/>
    </mc:Choice>
    <mc:Fallback xmlns="">
      <p:transition spd="slow" advTm="198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8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g3369d5140c9_0_0"/>
          <p:cNvSpPr txBox="1">
            <a:spLocks noGrp="1"/>
          </p:cNvSpPr>
          <p:nvPr>
            <p:ph type="title"/>
          </p:nvPr>
        </p:nvSpPr>
        <p:spPr>
          <a:xfrm>
            <a:off x="457200" y="55303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Project Overview</a:t>
            </a:r>
            <a:endParaRPr/>
          </a:p>
        </p:txBody>
      </p:sp>
      <p:sp>
        <p:nvSpPr>
          <p:cNvPr id="90" name="Google Shape;90;g3369d5140c9_0_0"/>
          <p:cNvSpPr txBox="1">
            <a:spLocks noGrp="1"/>
          </p:cNvSpPr>
          <p:nvPr>
            <p:ph type="body" idx="1"/>
          </p:nvPr>
        </p:nvSpPr>
        <p:spPr>
          <a:xfrm>
            <a:off x="265350" y="1458775"/>
            <a:ext cx="8613300" cy="33102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100"/>
              <a:buFont typeface="Arial"/>
              <a:buNone/>
            </a:pPr>
            <a:r>
              <a:rPr lang="en-US" b="1" u="sng"/>
              <a:t>Client:</a:t>
            </a:r>
            <a:r>
              <a:rPr lang="en-US"/>
              <a:t> Dr. Ross-Estrada, College of Veterinary Medicine</a:t>
            </a:r>
            <a:br>
              <a:rPr lang="en-US"/>
            </a:br>
            <a:endParaRPr/>
          </a:p>
          <a:p>
            <a:pPr marL="0" lvl="0" indent="0" algn="l" rtl="0">
              <a:spcBef>
                <a:spcPts val="360"/>
              </a:spcBef>
              <a:spcAft>
                <a:spcPts val="0"/>
              </a:spcAft>
              <a:buClr>
                <a:schemeClr val="dk1"/>
              </a:buClr>
              <a:buSzPts val="1100"/>
              <a:buFont typeface="Arial"/>
              <a:buNone/>
            </a:pPr>
            <a:r>
              <a:rPr lang="en-US" b="1" u="sng"/>
              <a:t>Research Question:</a:t>
            </a:r>
            <a:r>
              <a:rPr lang="en-US"/>
              <a:t> How do small animal primary care employers (medical directors and practice owners) and primary care veterinary educators differ in regards to their expectations of early career veterinary graduates’ competencies in small animal dentistry?</a:t>
            </a:r>
            <a:endParaRPr/>
          </a:p>
        </p:txBody>
      </p:sp>
      <p:pic>
        <p:nvPicPr>
          <p:cNvPr id="2" name="Slide 2">
            <a:hlinkClick r:id="" action="ppaction://media"/>
            <a:extLst>
              <a:ext uri="{FF2B5EF4-FFF2-40B4-BE49-F238E27FC236}">
                <a16:creationId xmlns:a16="http://schemas.microsoft.com/office/drawing/2014/main" id="{F67DFE15-783F-F1CC-731E-F730B17D87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80400" y="4362575"/>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024"/>
    </mc:Choice>
    <mc:Fallback xmlns="">
      <p:transition spd="slow" advTm="27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g3369d5140c9_0_5"/>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Study Motivation</a:t>
            </a:r>
            <a:endParaRPr/>
          </a:p>
        </p:txBody>
      </p:sp>
      <p:sp>
        <p:nvSpPr>
          <p:cNvPr id="96" name="Google Shape;96;g3369d5140c9_0_5"/>
          <p:cNvSpPr txBox="1">
            <a:spLocks noGrp="1"/>
          </p:cNvSpPr>
          <p:nvPr>
            <p:ph type="body" idx="1"/>
          </p:nvPr>
        </p:nvSpPr>
        <p:spPr>
          <a:xfrm>
            <a:off x="457200" y="1833575"/>
            <a:ext cx="4012200" cy="2761200"/>
          </a:xfrm>
          <a:prstGeom prst="rect">
            <a:avLst/>
          </a:prstGeom>
        </p:spPr>
        <p:txBody>
          <a:bodyPr spcFirstLastPara="1" wrap="square" lIns="91425" tIns="45700" rIns="91425" bIns="45700" anchor="t" anchorCtr="0">
            <a:noAutofit/>
          </a:bodyPr>
          <a:lstStyle/>
          <a:p>
            <a:pPr marL="457200" lvl="0" indent="-342900" algn="l" rtl="0">
              <a:lnSpc>
                <a:spcPct val="115000"/>
              </a:lnSpc>
              <a:spcBef>
                <a:spcPts val="1200"/>
              </a:spcBef>
              <a:spcAft>
                <a:spcPts val="0"/>
              </a:spcAft>
              <a:buSzPts val="1800"/>
              <a:buChar char="•"/>
            </a:pPr>
            <a:r>
              <a:rPr lang="en-US"/>
              <a:t>Personal gaps in small animal dentistry training </a:t>
            </a:r>
            <a:endParaRPr/>
          </a:p>
          <a:p>
            <a:pPr marL="457200" lvl="0" indent="-342900" algn="l" rtl="0">
              <a:lnSpc>
                <a:spcPct val="115000"/>
              </a:lnSpc>
              <a:spcBef>
                <a:spcPts val="0"/>
              </a:spcBef>
              <a:spcAft>
                <a:spcPts val="0"/>
              </a:spcAft>
              <a:buSzPts val="1800"/>
              <a:buChar char="•"/>
            </a:pPr>
            <a:r>
              <a:rPr lang="en-US"/>
              <a:t>Similar experiences reported by colleagues</a:t>
            </a:r>
            <a:endParaRPr/>
          </a:p>
          <a:p>
            <a:pPr marL="457200" lvl="0" indent="-342900" algn="l" rtl="0">
              <a:lnSpc>
                <a:spcPct val="115000"/>
              </a:lnSpc>
              <a:spcBef>
                <a:spcPts val="0"/>
              </a:spcBef>
              <a:spcAft>
                <a:spcPts val="0"/>
              </a:spcAft>
              <a:buSzPts val="1800"/>
              <a:buChar char="•"/>
            </a:pPr>
            <a:r>
              <a:rPr lang="en-US"/>
              <a:t>Reliance on on-the-job training</a:t>
            </a:r>
            <a:endParaRPr/>
          </a:p>
        </p:txBody>
      </p:sp>
      <p:pic>
        <p:nvPicPr>
          <p:cNvPr id="97" name="Google Shape;97;g3369d5140c9_0_5"/>
          <p:cNvPicPr preferRelativeResize="0"/>
          <p:nvPr/>
        </p:nvPicPr>
        <p:blipFill>
          <a:blip r:embed="rId5">
            <a:alphaModFix/>
          </a:blip>
          <a:stretch>
            <a:fillRect/>
          </a:stretch>
        </p:blipFill>
        <p:spPr>
          <a:xfrm>
            <a:off x="4572000" y="1637013"/>
            <a:ext cx="4012200" cy="2677465"/>
          </a:xfrm>
          <a:prstGeom prst="rect">
            <a:avLst/>
          </a:prstGeom>
          <a:noFill/>
          <a:ln>
            <a:noFill/>
          </a:ln>
        </p:spPr>
      </p:pic>
      <p:sp>
        <p:nvSpPr>
          <p:cNvPr id="98" name="Google Shape;98;g3369d5140c9_0_5"/>
          <p:cNvSpPr txBox="1"/>
          <p:nvPr/>
        </p:nvSpPr>
        <p:spPr>
          <a:xfrm>
            <a:off x="4484850" y="4475125"/>
            <a:ext cx="4186500" cy="45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100" b="1">
                <a:solidFill>
                  <a:schemeClr val="dk1"/>
                </a:solidFill>
              </a:rPr>
              <a:t>Image source:</a:t>
            </a:r>
            <a:r>
              <a:rPr lang="en-US" sz="1100">
                <a:solidFill>
                  <a:schemeClr val="dk1"/>
                </a:solidFill>
              </a:rPr>
              <a:t> NC State College of Veterinary Medicine, 2022</a:t>
            </a:r>
            <a:endParaRPr sz="1200">
              <a:solidFill>
                <a:schemeClr val="dk1"/>
              </a:solidFill>
            </a:endParaRPr>
          </a:p>
        </p:txBody>
      </p:sp>
      <p:pic>
        <p:nvPicPr>
          <p:cNvPr id="2" name="Slide 3">
            <a:hlinkClick r:id="" action="ppaction://media"/>
            <a:extLst>
              <a:ext uri="{FF2B5EF4-FFF2-40B4-BE49-F238E27FC236}">
                <a16:creationId xmlns:a16="http://schemas.microsoft.com/office/drawing/2014/main" id="{177BD01A-18E1-AA37-D515-4503E782AB0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05971" y="4434304"/>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0596"/>
    </mc:Choice>
    <mc:Fallback xmlns="">
      <p:transition spd="slow" advTm="40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5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g3369d5140c9_0_11"/>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Statistical Questions</a:t>
            </a:r>
            <a:endParaRPr/>
          </a:p>
        </p:txBody>
      </p:sp>
      <p:sp>
        <p:nvSpPr>
          <p:cNvPr id="104" name="Google Shape;104;g3369d5140c9_0_11"/>
          <p:cNvSpPr txBox="1">
            <a:spLocks noGrp="1"/>
          </p:cNvSpPr>
          <p:nvPr>
            <p:ph type="body" idx="1"/>
          </p:nvPr>
        </p:nvSpPr>
        <p:spPr>
          <a:xfrm>
            <a:off x="457200" y="2266950"/>
            <a:ext cx="8229600" cy="23277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g3369d5140c9_0_16"/>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Statistical Questions</a:t>
            </a:r>
            <a:endParaRPr/>
          </a:p>
        </p:txBody>
      </p:sp>
      <p:sp>
        <p:nvSpPr>
          <p:cNvPr id="110" name="Google Shape;110;g3369d5140c9_0_16"/>
          <p:cNvSpPr txBox="1">
            <a:spLocks noGrp="1"/>
          </p:cNvSpPr>
          <p:nvPr>
            <p:ph type="body" idx="1"/>
          </p:nvPr>
        </p:nvSpPr>
        <p:spPr>
          <a:xfrm>
            <a:off x="457200" y="2266950"/>
            <a:ext cx="8229600" cy="23277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g3369d5140c9_0_21"/>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Survey Design</a:t>
            </a:r>
            <a:endParaRPr/>
          </a:p>
        </p:txBody>
      </p:sp>
      <p:sp>
        <p:nvSpPr>
          <p:cNvPr id="116" name="Google Shape;116;g3369d5140c9_0_21"/>
          <p:cNvSpPr txBox="1">
            <a:spLocks noGrp="1"/>
          </p:cNvSpPr>
          <p:nvPr>
            <p:ph type="body" idx="1"/>
          </p:nvPr>
        </p:nvSpPr>
        <p:spPr>
          <a:xfrm>
            <a:off x="457200" y="1628525"/>
            <a:ext cx="8229600" cy="29580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100"/>
              <a:buFont typeface="Arial"/>
              <a:buNone/>
            </a:pPr>
            <a:r>
              <a:rPr lang="en-US" b="1">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0"/>
                  </a:ext>
                </a:extLst>
              </a:rPr>
              <a:t>Two separate surveys</a:t>
            </a:r>
            <a:r>
              <a:rPr lang="en-US">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1"/>
                  </a:ext>
                </a:extLst>
              </a:rPr>
              <a:t>:</a:t>
            </a:r>
            <a:endParaRPr>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2"/>
                </a:ext>
              </a:extLst>
            </a:endParaRPr>
          </a:p>
          <a:p>
            <a:pPr marL="457200" lvl="0" indent="-381000" algn="l" rtl="0">
              <a:lnSpc>
                <a:spcPct val="115000"/>
              </a:lnSpc>
              <a:spcBef>
                <a:spcPts val="1200"/>
              </a:spcBef>
              <a:spcAft>
                <a:spcPts val="0"/>
              </a:spcAft>
              <a:buSzPts val="2400"/>
              <a:buChar char="●"/>
            </a:pPr>
            <a:r>
              <a:rPr lang="en-US" b="1">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3"/>
                  </a:ext>
                </a:extLst>
              </a:rPr>
              <a:t>Employers</a:t>
            </a:r>
            <a:r>
              <a:rPr lang="en-US">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4"/>
                  </a:ext>
                </a:extLst>
              </a:rPr>
              <a:t> (medical directors &amp; private practice owners)</a:t>
            </a:r>
            <a:endParaRPr>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5"/>
                </a:ext>
              </a:extLst>
            </a:endParaRPr>
          </a:p>
          <a:p>
            <a:pPr marL="457200" lvl="0" indent="-381000" algn="l" rtl="0">
              <a:lnSpc>
                <a:spcPct val="115000"/>
              </a:lnSpc>
              <a:spcBef>
                <a:spcPts val="0"/>
              </a:spcBef>
              <a:spcAft>
                <a:spcPts val="0"/>
              </a:spcAft>
              <a:buSzPts val="2400"/>
              <a:buChar char="●"/>
            </a:pPr>
            <a:r>
              <a:rPr lang="en-US" b="1">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6"/>
                  </a:ext>
                </a:extLst>
              </a:rPr>
              <a:t>Educators</a:t>
            </a:r>
            <a:r>
              <a:rPr lang="en-US">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7"/>
                  </a:ext>
                </a:extLst>
              </a:rPr>
              <a:t> (primary care veterinary faculty)</a:t>
            </a:r>
            <a:endParaRPr>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8"/>
                </a:ext>
              </a:extLst>
            </a:endParaRPr>
          </a:p>
          <a:p>
            <a:pPr marL="0" lvl="0" indent="0" algn="l" rtl="0">
              <a:lnSpc>
                <a:spcPct val="115000"/>
              </a:lnSpc>
              <a:spcBef>
                <a:spcPts val="1200"/>
              </a:spcBef>
              <a:spcAft>
                <a:spcPts val="0"/>
              </a:spcAft>
              <a:buClr>
                <a:schemeClr val="dk1"/>
              </a:buClr>
              <a:buSzPts val="1100"/>
              <a:buFont typeface="Arial"/>
              <a:buNone/>
            </a:pPr>
            <a:r>
              <a:rPr lang="en-US">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9"/>
                  </a:ext>
                </a:extLst>
              </a:rPr>
              <a:t>34 questions focused on procedures, hours of clinical training, and methods of training</a:t>
            </a:r>
            <a:endParaRPr sz="2900"/>
          </a:p>
        </p:txBody>
      </p:sp>
      <p:pic>
        <p:nvPicPr>
          <p:cNvPr id="2" name="Slide_1">
            <a:hlinkClick r:id="" action="ppaction://media"/>
            <a:extLst>
              <a:ext uri="{FF2B5EF4-FFF2-40B4-BE49-F238E27FC236}">
                <a16:creationId xmlns:a16="http://schemas.microsoft.com/office/drawing/2014/main" id="{3C81302E-38C5-C9B8-A4BE-D64E54D95D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97361" y="412906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2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g3369d5140c9_0_31"/>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Challenges and Limitations</a:t>
            </a:r>
            <a:endParaRPr/>
          </a:p>
        </p:txBody>
      </p:sp>
      <p:sp>
        <p:nvSpPr>
          <p:cNvPr id="122" name="Google Shape;122;g3369d5140c9_0_31"/>
          <p:cNvSpPr txBox="1">
            <a:spLocks noGrp="1"/>
          </p:cNvSpPr>
          <p:nvPr>
            <p:ph type="body" idx="1"/>
          </p:nvPr>
        </p:nvSpPr>
        <p:spPr>
          <a:xfrm>
            <a:off x="457200" y="1632675"/>
            <a:ext cx="8229600" cy="2327700"/>
          </a:xfrm>
          <a:prstGeom prst="rect">
            <a:avLst/>
          </a:prstGeom>
        </p:spPr>
        <p:txBody>
          <a:bodyPr spcFirstLastPara="1" wrap="square" lIns="91425" tIns="45700" rIns="91425" bIns="45700" anchor="t" anchorCtr="0">
            <a:noAutofit/>
          </a:bodyPr>
          <a:lstStyle/>
          <a:p>
            <a:pPr marL="457200" lvl="0" indent="-342900" algn="l" rtl="0">
              <a:spcBef>
                <a:spcPts val="360"/>
              </a:spcBef>
              <a:spcAft>
                <a:spcPts val="0"/>
              </a:spcAft>
              <a:buSzPts val="1800"/>
              <a:buChar char="•"/>
            </a:pPr>
            <a:r>
              <a:rPr lang="en-US"/>
              <a:t>Participant selection lacks randomization</a:t>
            </a:r>
            <a:endParaRPr/>
          </a:p>
          <a:p>
            <a:pPr marL="457200" lvl="0" indent="-342900" algn="l" rtl="0">
              <a:spcBef>
                <a:spcPts val="0"/>
              </a:spcBef>
              <a:spcAft>
                <a:spcPts val="0"/>
              </a:spcAft>
              <a:buSzPts val="1800"/>
              <a:buChar char="•"/>
            </a:pPr>
            <a:r>
              <a:rPr lang="en-US"/>
              <a:t>Presence of non-response bias/survey fatigue</a:t>
            </a:r>
            <a:endParaRPr/>
          </a:p>
          <a:p>
            <a:pPr marL="457200" lvl="0" indent="-342900" algn="l" rtl="0">
              <a:spcBef>
                <a:spcPts val="0"/>
              </a:spcBef>
              <a:spcAft>
                <a:spcPts val="0"/>
              </a:spcAft>
              <a:buSzPts val="1800"/>
              <a:buChar char="•"/>
            </a:pPr>
            <a:r>
              <a:rPr lang="en-US"/>
              <a:t>Survey question parameterization (lack of restrictions;  multiple answers per response, no limits on integer response questions, text fields blank, etc.)</a:t>
            </a:r>
            <a:endParaRPr/>
          </a:p>
          <a:p>
            <a:pPr marL="457200" lvl="0" indent="-342900" algn="l" rtl="0">
              <a:spcBef>
                <a:spcPts val="0"/>
              </a:spcBef>
              <a:spcAft>
                <a:spcPts val="0"/>
              </a:spcAft>
              <a:buSzPts val="1800"/>
              <a:buChar char="•"/>
            </a:pPr>
            <a:r>
              <a:rPr lang="en-US"/>
              <a:t>Likert scale lacks neutral response.</a:t>
            </a:r>
            <a:endParaRPr/>
          </a:p>
        </p:txBody>
      </p:sp>
      <p:pic>
        <p:nvPicPr>
          <p:cNvPr id="2" name="Slide_2">
            <a:hlinkClick r:id="" action="ppaction://media"/>
            <a:extLst>
              <a:ext uri="{FF2B5EF4-FFF2-40B4-BE49-F238E27FC236}">
                <a16:creationId xmlns:a16="http://schemas.microsoft.com/office/drawing/2014/main" id="{78D2F849-C300-EEA4-F7A4-B8B102D94F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41323" y="416502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0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g3369d5140c9_0_36"/>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Next Steps and Timeline</a:t>
            </a:r>
            <a:endParaRPr/>
          </a:p>
        </p:txBody>
      </p:sp>
      <p:sp>
        <p:nvSpPr>
          <p:cNvPr id="128" name="Google Shape;128;g3369d5140c9_0_36"/>
          <p:cNvSpPr txBox="1">
            <a:spLocks noGrp="1"/>
          </p:cNvSpPr>
          <p:nvPr>
            <p:ph type="body" idx="1"/>
          </p:nvPr>
        </p:nvSpPr>
        <p:spPr>
          <a:xfrm>
            <a:off x="457200" y="2266950"/>
            <a:ext cx="8229600" cy="23277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g3369d5140c9_0_41"/>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Citations</a:t>
            </a:r>
            <a:endParaRPr/>
          </a:p>
        </p:txBody>
      </p:sp>
      <p:sp>
        <p:nvSpPr>
          <p:cNvPr id="134" name="Google Shape;134;g3369d5140c9_0_41"/>
          <p:cNvSpPr txBox="1">
            <a:spLocks noGrp="1"/>
          </p:cNvSpPr>
          <p:nvPr>
            <p:ph type="body" idx="1"/>
          </p:nvPr>
        </p:nvSpPr>
        <p:spPr>
          <a:xfrm>
            <a:off x="457200" y="1644750"/>
            <a:ext cx="8229600" cy="29499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sz="2000"/>
              <a:t>Wheeler, B. E. (2022, July 14). </a:t>
            </a:r>
            <a:r>
              <a:rPr lang="en-US" sz="2000" i="1"/>
              <a:t>College of Veterinary Medicine Expands Critical Dental and Oral Surgery Program | Veterinary Medicine News</a:t>
            </a:r>
            <a:r>
              <a:rPr lang="en-US" sz="2000"/>
              <a:t>. Veterinary Medicine News. https://news.cvm.ncsu.edu/college-of-veterinary-medicine-expands-critical-dental-and-oral-surgery-program/</a:t>
            </a:r>
            <a:endParaRPr sz="2000"/>
          </a:p>
        </p:txBody>
      </p:sp>
    </p:spTree>
  </p:cSld>
  <p:clrMapOvr>
    <a:masterClrMapping/>
  </p:clrMapOvr>
</p:sld>
</file>

<file path=ppt/theme/theme1.xml><?xml version="1.0" encoding="utf-8"?>
<a:theme xmlns:a="http://schemas.openxmlformats.org/drawingml/2006/main" name="NCStateU-horizontal-left-logo">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1322</TotalTime>
  <Words>441</Words>
  <Application>Microsoft Office PowerPoint</Application>
  <PresentationFormat>On-screen Show (16:9)</PresentationFormat>
  <Paragraphs>30</Paragraphs>
  <Slides>9</Slides>
  <Notes>9</Notes>
  <HiddenSlides>0</HiddenSlides>
  <MMClips>5</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NCStateU-horizontal-left-logo</vt:lpstr>
      <vt:lpstr>Bridging the Gap: Comparing Employer and Educator Expectations in Small Animal Dentistry</vt:lpstr>
      <vt:lpstr>Project Overview</vt:lpstr>
      <vt:lpstr>Study Motivation</vt:lpstr>
      <vt:lpstr>Statistical Questions</vt:lpstr>
      <vt:lpstr>Statistical Questions</vt:lpstr>
      <vt:lpstr>Survey Design</vt:lpstr>
      <vt:lpstr>Challenges and Limitations</vt:lpstr>
      <vt:lpstr>Next Steps and Timeline</vt:lpstr>
      <vt:lpstr>Citations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Taylor Cesarski</dc:creator>
  <cp:lastModifiedBy>Brock Lane Akerman</cp:lastModifiedBy>
  <cp:revision>5</cp:revision>
  <dcterms:created xsi:type="dcterms:W3CDTF">2025-06-04T21:25:09Z</dcterms:created>
  <dcterms:modified xsi:type="dcterms:W3CDTF">2025-06-09T02:22:56Z</dcterms:modified>
</cp:coreProperties>
</file>